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93382"/>
  </p:normalViewPr>
  <p:slideViewPr>
    <p:cSldViewPr snapToGrid="0" snapToObjects="1">
      <p:cViewPr>
        <p:scale>
          <a:sx n="99" d="100"/>
          <a:sy n="99" d="100"/>
        </p:scale>
        <p:origin x="-42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dk2"/>
                </a:solidFill>
              </a:rPr>
              <a:t>Заметка</a:t>
            </a:r>
            <a:r>
              <a:rPr lang="ru-RU" baseline="0" dirty="0" smtClean="0">
                <a:solidFill>
                  <a:schemeClr val="dk2"/>
                </a:solidFill>
              </a:rPr>
              <a:t> от Чарльза</a:t>
            </a:r>
            <a:r>
              <a:rPr lang="ru-RU" dirty="0" smtClean="0">
                <a:solidFill>
                  <a:schemeClr val="dk2"/>
                </a:solidFill>
              </a:rPr>
              <a:t>. При использовании этих материалов, вы можете удалить логотип университета</a:t>
            </a:r>
            <a:r>
              <a:rPr lang="ru-RU" baseline="0" dirty="0" smtClean="0">
                <a:solidFill>
                  <a:schemeClr val="dk2"/>
                </a:solidFill>
              </a:rPr>
              <a:t> и заменить его собственным</a:t>
            </a:r>
            <a:r>
              <a:rPr lang="ru-RU" dirty="0" smtClean="0">
                <a:solidFill>
                  <a:schemeClr val="dk2"/>
                </a:solidFill>
              </a:rPr>
              <a:t>, но,</a:t>
            </a:r>
            <a:r>
              <a:rPr lang="ru-RU" baseline="0" dirty="0" smtClean="0">
                <a:solidFill>
                  <a:schemeClr val="dk2"/>
                </a:solidFill>
              </a:rPr>
              <a:t> пожалуйста, сохраните </a:t>
            </a:r>
            <a:r>
              <a:rPr lang="ru-RU" dirty="0" smtClean="0">
                <a:solidFill>
                  <a:schemeClr val="dk2"/>
                </a:solidFill>
              </a:rPr>
              <a:t>CC-BY логотип</a:t>
            </a:r>
            <a:r>
              <a:rPr lang="ru-RU" baseline="0" dirty="0" smtClean="0">
                <a:solidFill>
                  <a:schemeClr val="dk2"/>
                </a:solidFill>
              </a:rPr>
              <a:t> на первой странице, а также на последней странице  - «Благодарности».</a:t>
            </a:r>
            <a:endParaRPr lang="ru-RU" dirty="0" smtClean="0"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47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48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lang="en"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en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744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0;&#1076;&#1084;&#1080;&#1085;&#1080;&#1089;&#1090;&#1088;&#1072;&#1090;&#1086;&#1088;_&#1073;&#1072;&#1079;_&#1076;&#1072;&#1085;&#1085;&#1099;&#1093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administ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2;&#1086;&#1076;&#1077;&#1083;&#1100;_&#1073;&#1072;&#1079;&#1099;_&#1076;&#1072;&#1085;&#1085;&#1099;&#1093;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mode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://www.sqlite.org/famous.html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browser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6;&#1077;&#1083;&#1103;&#1094;&#1080;&#1086;&#1085;&#1085;&#1072;&#1103;_&#1084;&#1086;&#1076;&#1077;&#1083;&#1100;_&#1076;&#1072;&#1085;&#1085;&#1099;&#1093;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Relational_mode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6;&#1077;&#1083;&#1103;&#1094;&#1080;&#1086;&#1085;&#1085;&#1072;&#1103;_&#1073;&#1072;&#1079;&#1072;_&#1076;&#1072;&#1085;&#1085;&#1099;&#1093;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Relational_databas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3;&#1086;&#1088;&#1084;&#1072;&#1083;&#1100;&#1085;&#1072;&#1103;_&#1092;&#1086;&#1088;&#1084;&#1072;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tabase_normal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n.wikipedia.org/wiki/Row_(database)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in_(SQ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Join_(SQ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www.dr-chuck.com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Чарльз Северанс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Пайтон для всех</a:t>
            </a:r>
            <a:endParaRPr lang="en-US" sz="1800" u="none" strike="noStrike" cap="none" dirty="0" smtClean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18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www.py4e.com/lectures3/</a:t>
            </a: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Файл базы данных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Программы на Пайтон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4015973" y="3377385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484812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ru-RU" sz="24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баз данных</a:t>
            </a:r>
            <a:endParaRPr lang="en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>
            <a:stCxn id="288" idx="0"/>
          </p:cNvCxnSpPr>
          <p:nvPr/>
        </p:nvCxnSpPr>
        <p:spPr>
          <a:xfrm flipV="1">
            <a:off x="4626764" y="2202174"/>
            <a:ext cx="0" cy="1175211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42926" y="3702397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294489" y="692643"/>
            <a:ext cx="1412462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ru-RU" sz="1800" dirty="0" smtClean="0">
                <a:solidFill>
                  <a:schemeClr val="dk2"/>
                </a:solidFill>
              </a:rPr>
              <a:t>Входящие файлы</a:t>
            </a:r>
            <a:endParaRPr lang="en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1440908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ru-RU" sz="18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Исходящие файлы</a:t>
            </a:r>
            <a:endParaRPr lang="en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295519" y="1569979"/>
            <a:ext cx="284674" cy="907507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1" y="1116323"/>
            <a:ext cx="873242" cy="453656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flipH="1" flipV="1">
            <a:off x="1905288" y="2385149"/>
            <a:ext cx="669777" cy="516017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288" y="2901166"/>
            <a:ext cx="669777" cy="313998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288" y="2901166"/>
            <a:ext cx="669777" cy="112624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Веб-приложения и Базы данных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Разработчик приложения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разрабатывает логику и внешний вид приложения,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отслеживает работу приложения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следит за работой базы данных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настраивает ее в процессе эксплуатации программы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Часто оба специалиста участвуют в построении «Модели данных»</a:t>
            </a:r>
            <a:endParaRPr lang="en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Система управлени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 базами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Приложение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85012" y="894100"/>
            <a:ext cx="1337166" cy="1357313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Конечный пользова-тель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443661" y="2726501"/>
            <a:ext cx="2093119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Разработчик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3773103" y="3614591"/>
            <a:ext cx="1985260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6508456" y="3147926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Инструменты базы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1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939603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225121" y="4339855"/>
            <a:ext cx="669375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sz="20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</a:t>
            </a:r>
            <a:r>
              <a:rPr lang="en-US" sz="2000" u="sng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ru.wikipedia.org/wiki</a:t>
            </a:r>
            <a:r>
              <a:rPr lang="ru-RU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Администратор_баз_данных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00FF00"/>
              </a:buClr>
              <a:buSzPct val="25000"/>
            </a:pP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Администратор баз данных 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АБД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1900" dirty="0" smtClean="0">
                <a:solidFill>
                  <a:srgbClr val="00FF00"/>
                </a:solidFill>
              </a:rPr>
              <a:t>—</a:t>
            </a:r>
            <a:r>
              <a:rPr lang="ru-RU" sz="1900" dirty="0" smtClean="0">
                <a:solidFill>
                  <a:srgbClr val="92D050"/>
                </a:solidFill>
              </a:rPr>
              <a:t>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специалист, отвечающий за проектирование, внедрени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е, обслуживание и ремонт баз данных организации</a:t>
            </a:r>
            <a:r>
              <a:rPr lang="en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Эта роль включает разработку и проектирование стратегий размещения баз данных, мониторинг и улучшение производительности баз данных, а также мониторинг свободного места 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планирование расширения баз данных в будущем.</a:t>
            </a:r>
            <a:r>
              <a:rPr lang="ru-RU" sz="19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 администратор баз данных может планировать, координировать и реализовывать меры безопасности для защиты баз данных.</a:t>
            </a:r>
            <a:endParaRPr lang="en" sz="19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Модель базы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1236574" y="4336091"/>
            <a:ext cx="6670852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Модель_базы_данных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ru-RU" sz="21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Модель базы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схема базы данных </a:t>
            </a:r>
            <a:r>
              <a:rPr lang="ru-RU" sz="2100" dirty="0">
                <a:solidFill>
                  <a:schemeClr val="bg1"/>
                </a:solidFill>
              </a:rPr>
              <a:t>—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структура или формат базы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описанный на формальном языке, поддерживаемом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системой управления базами данных (СУБД)</a:t>
            </a:r>
            <a:r>
              <a:rPr lang="en" sz="21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ru-RU" sz="21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 algn="ctr">
              <a:buClr>
                <a:schemeClr val="lt1"/>
              </a:buClr>
              <a:buSzPct val="25000"/>
            </a:pP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Другими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словами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ru-RU" sz="21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модель базы данных»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100" dirty="0">
                <a:solidFill>
                  <a:schemeClr val="bg1"/>
                </a:solidFill>
              </a:rPr>
              <a:t>—</a:t>
            </a:r>
            <a:r>
              <a:rPr lang="ru-RU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это реализация модели данных в системе управления базами данных</a:t>
            </a:r>
            <a:r>
              <a:rPr lang="en" sz="21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endParaRPr lang="en" sz="21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Распространенные СУБД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323266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 самых широко используемых СУБД: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Oracle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крупная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масштаба предприятия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гибко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настраиваемая. Коммерческое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 с открытым исходным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кодом;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MySql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попроще, но очень быстрая и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масштабируемая,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открытым исходным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кодом;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600"/>
              </a:spcBef>
              <a:buNone/>
            </a:pPr>
            <a:r>
              <a:rPr lang="en-US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SqlServer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удобный продукт от Майкрософт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Множество небольших, бесплатных СУБД, с открытым исходным кодом: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HSQL,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</a:t>
            </a:r>
            <a:r>
              <a:rPr lang="ru-RU" sz="2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используется множеством приложений</a:t>
            </a:r>
            <a:endParaRPr lang="en" sz="2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http://www.sqlite.org/famous.html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0" y="1825524"/>
            <a:ext cx="8070407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очен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ь популярная база данных. Маленькая, быстрая и бесплатная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Браузер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позволяет напрямую управлять файлами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84200" lvl="2" indent="-254000">
              <a:spcBef>
                <a:spcPts val="600"/>
              </a:spcBef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2000" u="sng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sqlitebrowser.org</a:t>
            </a: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0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встроена в Пайтон и в ряд других языков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197420" y="3136760"/>
            <a:ext cx="290756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2000" u="sng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sqlitebrowser.org</a:t>
            </a:r>
            <a:r>
              <a:rPr lang="en" sz="2000" u="sng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D966"/>
                </a:solidFill>
              </a:rPr>
              <a:t>Создадим базу данных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r>
              <a:rPr lang="en-US" sz="1800" dirty="0">
                <a:solidFill>
                  <a:schemeClr val="bg1"/>
                </a:solidFill>
              </a:rPr>
              <a:t>https://www.py4e.com/lectures3/Pythonlearn-15-Database-Handout.txt</a:t>
            </a: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/>
            <a:r>
              <a:rPr lang="en" dirty="0" smtClean="0">
                <a:sym typeface="Cabin"/>
              </a:rPr>
              <a:t>SQLite Browser</a:t>
            </a:r>
            <a:endParaRPr lang="en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3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http://sqlitebrowser.org/</a:t>
            </a:r>
          </a:p>
        </p:txBody>
      </p:sp>
      <p:pic>
        <p:nvPicPr>
          <p:cNvPr id="216" name="Shape 216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929" y="517276"/>
            <a:ext cx="5850319" cy="34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Начнем с простого: создадим таблицу</a:t>
            </a:r>
            <a:endParaRPr lang="en" sz="3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" sz="16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en" sz="1600" b="1" i="0" u="none" strike="noStrike" cap="none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6556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нашей таблице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 строки</a:t>
            </a:r>
            <a:endParaRPr lang="en" sz="20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https://ru.wikipedia.org/wiki/SQL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Язык структурированных запросов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язык команд, при помощи которых мы работаем с базой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данных.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данные 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Вставить</a:t>
            </a: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Выбрать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Обновить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1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Удалить данные</a:t>
            </a:r>
            <a:endParaRPr lang="en" sz="2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Оператор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вставляет строку в таблицу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</a:t>
            </a:r>
            <a:r>
              <a:rPr lang="en" sz="2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kf@umich.edu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Удаляет строку из таблицы на основе критерия поиска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ted@umich.edu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631658" y="4257286"/>
            <a:ext cx="414729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25" dirty="0">
                <a:solidFill>
                  <a:srgbClr val="FFFFFF"/>
                </a:solidFill>
              </a:rPr>
              <a:t>https://en.wikipedia.org/wiki/IBM_729</a:t>
            </a: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ru-RU" sz="1200" dirty="0" smtClean="0">
                <a:latin typeface="+mn-lt"/>
                <a:ea typeface="+mn-ea"/>
              </a:rPr>
              <a:t>Старые данные отсортиро-ванные</a:t>
            </a:r>
            <a:endParaRPr lang="en-US" sz="120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ru-RU" sz="1200" dirty="0" smtClean="0">
                <a:latin typeface="+mn-lt"/>
                <a:ea typeface="+mn-ea"/>
              </a:rPr>
              <a:t>Новые данные отсортиро-ванные</a:t>
            </a:r>
            <a:endParaRPr lang="en-US" sz="1200" dirty="0">
              <a:latin typeface="+mn-lt"/>
              <a:ea typeface="+mn-ea"/>
            </a:endParaRP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ru-RU" altLang="en-US" sz="1800" dirty="0" smtClean="0">
                <a:solidFill>
                  <a:srgbClr val="000000"/>
                </a:solidFill>
              </a:rPr>
              <a:t>Отсортиро-ванные транзакции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021306" y="2057400"/>
            <a:ext cx="1838426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ru-RU" altLang="en-US" sz="1400" dirty="0" smtClean="0">
                <a:solidFill>
                  <a:srgbClr val="000000"/>
                </a:solidFill>
              </a:rPr>
              <a:t>Слияние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17822" y="1639678"/>
            <a:ext cx="557213" cy="1049756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3549" y="2929168"/>
            <a:ext cx="557213" cy="356728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859732" y="1928813"/>
            <a:ext cx="96944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1599957" y="599182"/>
            <a:ext cx="257314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Последовательное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обновление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данных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2025" dirty="0" smtClean="0">
                <a:solidFill>
                  <a:srgbClr val="FFFF00"/>
                </a:solidFill>
              </a:rPr>
              <a:t>в </a:t>
            </a:r>
            <a:r>
              <a:rPr lang="en-US" altLang="en-US" sz="2025" dirty="0" smtClean="0">
                <a:solidFill>
                  <a:srgbClr val="FFFF00"/>
                </a:solidFill>
              </a:rPr>
              <a:t>1970</a:t>
            </a:r>
            <a:r>
              <a:rPr lang="ru-RU" altLang="en-US" sz="2025" dirty="0" smtClean="0">
                <a:solidFill>
                  <a:srgbClr val="FFFF00"/>
                </a:solidFill>
              </a:rPr>
              <a:t>-х</a:t>
            </a:r>
            <a:endParaRPr lang="en-US" altLang="en-US" sz="2025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Позволяет обновить значение столбца таблицы для строк, определенных условием в конструкции «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4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csev@umich.edu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Выборка данных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r>
              <a:rPr lang="en" sz="4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lvl="0" indent="0">
              <a:spcBef>
                <a:spcPts val="0"/>
              </a:spcBef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Оператор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извлекает группу записей. Вы можете выбрать все записи или подмножество записей, используя условие «</a:t>
            </a:r>
            <a:r>
              <a:rPr lang="en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5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csev@umich.edu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37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Сортировка с помощью </a:t>
            </a:r>
            <a:r>
              <a:rPr lang="en" sz="3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</a:t>
            </a:r>
            <a:r>
              <a:rPr lang="en" sz="37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 можете добавить конструкцию 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</a:t>
            </a: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BY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оператор 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чтобы получить результаты отсортированными по возрастанию или убыванию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7F00"/>
              </a:buClr>
              <a:buSzPct val="25000"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en-US" sz="2500" u="none" strike="noStrike" cap="none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endParaRPr lang="en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краткое резюме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email='csev@umich.edu'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email='csev@umich.edu'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'kf@umich.edu')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en" sz="17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email='ted@umich.edu'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слишком увлекательно</a:t>
            </a:r>
            <a:r>
              <a:rPr lang="en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пока</a:t>
            </a:r>
            <a:r>
              <a:rPr lang="en" sz="3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3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758178" y="1768832"/>
            <a:ext cx="7627645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 очень похожи на большие, быстрые, программируемые электронные таблицы со строками, столбцами и командами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Почувствовать мощь таблиц можно, когда таблиц несколько, и мы можем использовать связи  и отношения между ними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6751746" cy="1293019"/>
          </a:xfrm>
        </p:spPr>
        <p:txBody>
          <a:bodyPr/>
          <a:lstStyle/>
          <a:p>
            <a:r>
              <a:rPr lang="ru-RU" altLang="en-US" sz="4000" dirty="0" smtClean="0">
                <a:solidFill>
                  <a:srgbClr val="FFD966"/>
                </a:solidFill>
              </a:rPr>
              <a:t>Произвольный доступ</a:t>
            </a:r>
            <a:endParaRPr lang="en-US" altLang="en-US" sz="4000" dirty="0">
              <a:solidFill>
                <a:srgbClr val="FFD966"/>
              </a:solidFill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5" y="1464469"/>
            <a:ext cx="4228241" cy="3207544"/>
          </a:xfrm>
        </p:spPr>
        <p:txBody>
          <a:bodyPr/>
          <a:lstStyle/>
          <a:p>
            <a:r>
              <a:rPr lang="ru-RU" altLang="en-US" sz="2000" dirty="0" smtClean="0">
                <a:solidFill>
                  <a:schemeClr val="bg1"/>
                </a:solidFill>
              </a:rPr>
              <a:t>Имея произвольный доступ к </a:t>
            </a:r>
            <a:r>
              <a:rPr lang="ru-RU" altLang="en-US" sz="2000" dirty="0" smtClean="0">
                <a:solidFill>
                  <a:schemeClr val="bg1"/>
                </a:solidFill>
              </a:rPr>
              <a:t>данным</a:t>
            </a:r>
            <a:r>
              <a:rPr lang="en-US" altLang="en-US" sz="2000" dirty="0" smtClean="0">
                <a:solidFill>
                  <a:schemeClr val="bg1"/>
                </a:solidFill>
              </a:rPr>
              <a:t>…</a:t>
            </a:r>
            <a:r>
              <a:rPr lang="ru-RU" altLang="en-US" sz="2000" dirty="0" smtClean="0">
                <a:solidFill>
                  <a:schemeClr val="bg1"/>
                </a:solidFill>
              </a:rPr>
              <a:t> </a:t>
            </a:r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ru-RU" altLang="en-US" sz="2000" dirty="0">
                <a:solidFill>
                  <a:schemeClr val="bg1"/>
                </a:solidFill>
              </a:rPr>
              <a:t>к</a:t>
            </a:r>
            <a:r>
              <a:rPr lang="ru-RU" altLang="en-US" sz="2000" dirty="0" smtClean="0">
                <a:solidFill>
                  <a:schemeClr val="bg1"/>
                </a:solidFill>
              </a:rPr>
              <a:t>ак сделать отображение данных наиболее эффективным?</a:t>
            </a:r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ru-RU" altLang="en-US" sz="2000" dirty="0" smtClean="0">
                <a:solidFill>
                  <a:schemeClr val="bg1"/>
                </a:solidFill>
              </a:rPr>
              <a:t>Сортировка может быть не лучшей идеей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025" dirty="0">
                <a:solidFill>
                  <a:srgbClr val="FFFFFF"/>
                </a:solidFill>
              </a:rPr>
              <a:t>https://</a:t>
            </a:r>
            <a:r>
              <a:rPr lang="en-US" altLang="en-US" sz="2025" dirty="0" err="1">
                <a:solidFill>
                  <a:srgbClr val="FFFFFF"/>
                </a:solidFill>
              </a:rPr>
              <a:t>en.wikipedia.org</a:t>
            </a:r>
            <a:r>
              <a:rPr lang="en-US" altLang="en-US" sz="2025" dirty="0">
                <a:solidFill>
                  <a:srgbClr val="FFFFFF"/>
                </a:solidFill>
              </a:rPr>
              <a:t>/wiki/</a:t>
            </a:r>
            <a:r>
              <a:rPr lang="en-US" altLang="en-US" sz="2025" dirty="0" err="1">
                <a:solidFill>
                  <a:srgbClr val="FFFFFF"/>
                </a:solidFill>
              </a:rPr>
              <a:t>Hard_disk_drive_platter</a:t>
            </a:r>
            <a:endParaRPr lang="en-US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Сложные модели данных и отношения в них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53654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18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18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Реляционная_модель_данных</a:t>
            </a:r>
            <a:endParaRPr lang="en" sz="18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своего рода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искусство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требующее определенных навыков и опыта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Наша цель </a:t>
            </a:r>
            <a:r>
              <a:rPr lang="ru-RU" sz="2000" dirty="0">
                <a:solidFill>
                  <a:schemeClr val="bg1"/>
                </a:solidFill>
              </a:rPr>
              <a:t>— </a:t>
            </a:r>
            <a:r>
              <a:rPr lang="ru-RU" sz="2000" dirty="0" smtClean="0">
                <a:solidFill>
                  <a:schemeClr val="bg1"/>
                </a:solidFill>
              </a:rPr>
              <a:t>избегать серьезных ошибок и проектировать ясные и легко понятные базы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Другие люди смогут позже настроить производительность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начинается со схемы…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Построение модели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Рисуем схему с объектами данных для нашего приложения, а затем выясняем, как представить объекты и связи между ними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Основное правило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вводите одинаковые данные дважды, вместо этого используйте связи между таблицами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Одному объекту «реального мира» соответствует одно описание в базе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6392" y="593557"/>
            <a:ext cx="7928007" cy="4180574"/>
            <a:chOff x="935831" y="178593"/>
            <a:chExt cx="7416998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141747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2961923" y="178593"/>
              <a:ext cx="66084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Длина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664303" y="178593"/>
              <a:ext cx="1026554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r>
                <a:rPr lang="en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 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6003428" y="178593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Рейтинг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Счет</a:t>
              </a:r>
              <a:endParaRPr lang="en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35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каждой единицы информации…</a:t>
            </a:r>
            <a:endParaRPr lang="en" sz="35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толбец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сам является объектом или атрибутом другого объекта?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только мы определим объекты, необходимо определить и отношения между ними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55906" y="1407318"/>
            <a:ext cx="2956264" cy="1817145"/>
            <a:chOff x="5715855" y="1407318"/>
            <a:chExt cx="2970795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16643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5715855" y="1507331"/>
              <a:ext cx="172078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Длина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041826" y="2336281"/>
              <a:ext cx="132516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7909768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Рейтинг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ru-RU" u="none" strike="noStrike" cap="none" dirty="0" smtClean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Счет</a:t>
              </a:r>
              <a:endParaRPr lang="en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288457" y="598251"/>
            <a:ext cx="1530718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Композиция</a:t>
            </a:r>
            <a:r>
              <a:rPr lang="en-US" altLang="en-US" sz="2025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288457" y="998538"/>
            <a:ext cx="1277119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Альбом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288457" y="1398351"/>
            <a:ext cx="1583940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Исполнитель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288457" y="1798638"/>
            <a:ext cx="14873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Жанр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8457" y="2198451"/>
            <a:ext cx="2493252" cy="1111724"/>
            <a:chOff x="583627" y="3907230"/>
            <a:chExt cx="2111121" cy="1977240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592635" y="4618733"/>
              <a:ext cx="2102113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Длина</a:t>
              </a:r>
              <a:r>
                <a:rPr lang="en-US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583627" y="3907230"/>
              <a:ext cx="81439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Рейтинг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236"/>
              <a:ext cx="94425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Счет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546776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Композиция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Рейтинг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Длина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Счет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Альбом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631616" y="1939925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2" y="542925"/>
            <a:ext cx="1420177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Исполнитель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453194" y="998301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Жанр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88824" y="2704863"/>
            <a:ext cx="1399422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"/>
          <p:cNvSpPr>
            <a:spLocks/>
          </p:cNvSpPr>
          <p:nvPr/>
        </p:nvSpPr>
        <p:spPr bwMode="auto">
          <a:xfrm>
            <a:off x="288457" y="598251"/>
            <a:ext cx="1530718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Композиция</a:t>
            </a:r>
            <a:r>
              <a:rPr lang="en-US" altLang="en-US" sz="2025" dirty="0" smtClean="0">
                <a:solidFill>
                  <a:schemeClr val="bg1"/>
                </a:solidFill>
                <a:ea typeface="ＭＳ Ｐゴシック" charset="-128"/>
              </a:rPr>
              <a:t> </a:t>
            </a:r>
          </a:p>
        </p:txBody>
      </p:sp>
      <p:sp>
        <p:nvSpPr>
          <p:cNvPr id="30" name="Rectangle 4"/>
          <p:cNvSpPr>
            <a:spLocks/>
          </p:cNvSpPr>
          <p:nvPr/>
        </p:nvSpPr>
        <p:spPr bwMode="auto">
          <a:xfrm>
            <a:off x="288457" y="998538"/>
            <a:ext cx="1277119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Альбом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1" name="Rectangle 5"/>
          <p:cNvSpPr>
            <a:spLocks/>
          </p:cNvSpPr>
          <p:nvPr/>
        </p:nvSpPr>
        <p:spPr bwMode="auto">
          <a:xfrm>
            <a:off x="288457" y="1398351"/>
            <a:ext cx="1583940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Исполнитель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2" name="Rectangle 6"/>
          <p:cNvSpPr>
            <a:spLocks/>
          </p:cNvSpPr>
          <p:nvPr/>
        </p:nvSpPr>
        <p:spPr bwMode="auto">
          <a:xfrm>
            <a:off x="288457" y="1798638"/>
            <a:ext cx="14873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Жанр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288457" y="2198451"/>
            <a:ext cx="2493252" cy="1111724"/>
            <a:chOff x="583627" y="3907230"/>
            <a:chExt cx="2111121" cy="1977240"/>
          </a:xfrm>
        </p:grpSpPr>
        <p:sp>
          <p:nvSpPr>
            <p:cNvPr id="34" name="Rectangle 3"/>
            <p:cNvSpPr>
              <a:spLocks/>
            </p:cNvSpPr>
            <p:nvPr/>
          </p:nvSpPr>
          <p:spPr bwMode="auto">
            <a:xfrm>
              <a:off x="592635" y="4618733"/>
              <a:ext cx="2102113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Продолжительность</a:t>
              </a:r>
              <a:r>
                <a:rPr lang="en-US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  </a:t>
              </a:r>
            </a:p>
          </p:txBody>
        </p:sp>
        <p:sp>
          <p:nvSpPr>
            <p:cNvPr id="35" name="Rectangle 7"/>
            <p:cNvSpPr>
              <a:spLocks/>
            </p:cNvSpPr>
            <p:nvPr/>
          </p:nvSpPr>
          <p:spPr bwMode="auto">
            <a:xfrm>
              <a:off x="583627" y="3907230"/>
              <a:ext cx="81439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Рейтинг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36" name="Rectangle 8"/>
            <p:cNvSpPr>
              <a:spLocks/>
            </p:cNvSpPr>
            <p:nvPr/>
          </p:nvSpPr>
          <p:spPr bwMode="auto">
            <a:xfrm>
              <a:off x="585028" y="5330236"/>
              <a:ext cx="94425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ru-RU" altLang="en-US" sz="2025" dirty="0" smtClean="0">
                  <a:solidFill>
                    <a:schemeClr val="bg1"/>
                  </a:solidFill>
                  <a:ea typeface="ＭＳ Ｐゴシック" charset="-128"/>
                </a:rPr>
                <a:t>Счет</a:t>
              </a:r>
              <a:endParaRPr lang="en-US" altLang="en-US" sz="2025" dirty="0" smtClean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9" grpId="0"/>
      <p:bldP spid="30" grpId="0"/>
      <p:bldP spid="31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Альбом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680897" y="1890476"/>
            <a:ext cx="14715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относится к </a:t>
            </a:r>
            <a:endParaRPr lang="en-US" altLang="en-US" sz="2025" dirty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684421" y="542925"/>
            <a:ext cx="1617044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Исполнитель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2" y="998301"/>
            <a:ext cx="146402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</a:t>
            </a:r>
            <a:r>
              <a:rPr lang="ru-RU" altLang="en-US" sz="2025" dirty="0" smtClean="0">
                <a:solidFill>
                  <a:schemeClr val="bg1"/>
                </a:solidFill>
                <a:ea typeface="ＭＳ Ｐゴシック" charset="-128"/>
              </a:rPr>
              <a:t>тносится к </a:t>
            </a:r>
            <a:endParaRPr lang="en-US" altLang="en-US" sz="2025" dirty="0" smtClean="0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Жанр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56463" y="2704863"/>
            <a:ext cx="1471557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2025" dirty="0">
                <a:solidFill>
                  <a:schemeClr val="bg1"/>
                </a:solidFill>
                <a:ea typeface="ＭＳ Ｐゴシック" charset="-128"/>
              </a:rPr>
              <a:t>относится к </a:t>
            </a:r>
            <a:endParaRPr lang="en-US" altLang="en-US" sz="2025" dirty="0">
              <a:solidFill>
                <a:schemeClr val="bg1"/>
              </a:solidFill>
              <a:ea typeface="ＭＳ Ｐゴシック" charset="-128"/>
            </a:endParaRP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9"/>
          <p:cNvSpPr>
            <a:spLocks/>
          </p:cNvSpPr>
          <p:nvPr/>
        </p:nvSpPr>
        <p:spPr bwMode="auto">
          <a:xfrm>
            <a:off x="7192963" y="427038"/>
            <a:ext cx="1546776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Композиция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endParaRPr lang="ru-RU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Рейтинг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Длина</a:t>
            </a:r>
            <a:endParaRPr lang="en-US" altLang="en-US" sz="1800" dirty="0" smtClean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1800" dirty="0" smtClean="0">
                <a:solidFill>
                  <a:schemeClr val="bg1"/>
                </a:solidFill>
              </a:rPr>
              <a:t>Счет</a:t>
            </a:r>
            <a:endParaRPr lang="en-US" alt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</a:t>
            </a:r>
            <a:r>
              <a:rPr lang="ru-RU" sz="43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 базы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218740" y="4387702"/>
            <a:ext cx="670652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20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</a:t>
            </a:r>
            <a:r>
              <a:rPr lang="en-US" sz="2000" u="sng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ru.wikipedia.org/wiki</a:t>
            </a:r>
            <a:r>
              <a:rPr lang="en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Реляционная_база_данных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681789" y="1496615"/>
            <a:ext cx="778042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 организуют хранение данных в виде таблиц со строками и столбцами. Мощь реляционной базы данных заключается в способности эффективно извлекать данные из таблиц, особенно в случаях, когда выборка производится из нескольких взаимосвязанных таблиц</a:t>
            </a:r>
            <a:endParaRPr lang="en" sz="23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Представление отношений в базе данных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Нормализация базы данных </a:t>
            </a:r>
            <a:r>
              <a:rPr lang="en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(3</a:t>
            </a:r>
            <a:r>
              <a:rPr lang="ru-RU" sz="36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НФ</a:t>
            </a:r>
            <a:r>
              <a:rPr lang="en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3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Теория баз данных объемна, невозможно понять ее без понимания исчисления предикатов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дублируйте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ссылайтесь на данные или делайте на них указатели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Используйте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целые числа для первичных и внешних ключей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Добавляйте специальный «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ключевой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столбец в каждую таблицу, на которую мы будем ссылаться. Обычно программисты именуют его «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».</a:t>
            </a:r>
            <a:endParaRPr lang="en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1594238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2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Нормальная_форма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Мы хотим отслеживать, какая группа является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создателем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каждой музыкальной композиции</a:t>
            </a:r>
            <a:endParaRPr lang="en-US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 какому альбому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относится данная 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 какому альбому относится эта песня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 целочисленных ссылок</a:t>
            </a:r>
            <a:endParaRPr lang="en" sz="32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106905" y="1829101"/>
            <a:ext cx="3056188" cy="11645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Мы используем целые числа для ссылки на строки в другой таблице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5710862" y="3199735"/>
            <a:ext cx="1161575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7315198" y="1448573"/>
            <a:ext cx="1694047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Три вида ключей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правило, целочисленное поле с авто-инкрементом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используется для поиска снаружи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целочисленный ключ, указывающий на строку в другой таблице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0" name="Shape 620"/>
          <p:cNvSpPr txBox="1"/>
          <p:nvPr/>
        </p:nvSpPr>
        <p:spPr>
          <a:xfrm>
            <a:off x="6546175" y="2053828"/>
            <a:ext cx="1662495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5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5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5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5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930512" y="2982543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Правила для ключей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0" y="1464468"/>
            <a:ext cx="57025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Лучшие практики: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Никогда не используйте </a:t>
            </a:r>
            <a:r>
              <a:rPr lang="ru-RU" sz="1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r>
              <a:rPr lang="en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качестве </a:t>
            </a:r>
            <a:r>
              <a:rPr lang="ru-RU" sz="18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первичного ключа</a:t>
            </a:r>
            <a:endParaRPr lang="en" sz="18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Логические ключи </a:t>
            </a: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могут меняться и меняются</a:t>
            </a:r>
            <a:r>
              <a:rPr lang="en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1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хотя и медленно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8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Отношения</a:t>
            </a:r>
            <a:r>
              <a:rPr lang="ru-RU" sz="1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основанные на сопоставлении строковых полей, менее эффективны, чем те, что используют целые числа</a:t>
            </a:r>
            <a:endParaRPr lang="en" sz="1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6765017" y="1464468"/>
            <a:ext cx="1926595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пароль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изменен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_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дата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Внешние ключи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ситуация,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когда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таблице есть столбец, содержащий ключ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который указывает на 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другой таблицы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Хорошо, когда первичные и внешние ключи являются целочисленными.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5382126" y="1946671"/>
            <a:ext cx="1682817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6" y="1800225"/>
            <a:ext cx="1326241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Установление отношений </a:t>
            </a:r>
            <a:b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таблицах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604528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Композиция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Рейтинг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Длина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Счет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dirty="0" smtClean="0">
                <a:solidFill>
                  <a:schemeClr val="lt1"/>
                </a:solidFill>
              </a:rPr>
              <a:t>Альбом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688532" y="1907787"/>
            <a:ext cx="1252076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1800" dirty="0">
                <a:solidFill>
                  <a:schemeClr val="lt1"/>
                </a:solidFill>
              </a:rPr>
              <a:t>относится к</a:t>
            </a:r>
            <a:endParaRPr lang="en" sz="1800" dirty="0">
              <a:solidFill>
                <a:schemeClr val="lt1"/>
              </a:solidFill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1463040" y="814388"/>
            <a:ext cx="1729423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dirty="0" smtClean="0">
                <a:solidFill>
                  <a:schemeClr val="lt1"/>
                </a:solidFill>
              </a:rPr>
              <a:t>Исполнитель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32935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относится к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dirty="0">
                <a:solidFill>
                  <a:schemeClr val="lt1"/>
                </a:solidFill>
              </a:rPr>
              <a:t> 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Жанр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38424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1800" dirty="0">
                <a:solidFill>
                  <a:schemeClr val="lt1"/>
                </a:solidFill>
              </a:rPr>
              <a:t>относится к</a:t>
            </a:r>
            <a:endParaRPr lang="en" sz="1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832886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102275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2000" dirty="0">
                <a:solidFill>
                  <a:schemeClr val="lt1"/>
                </a:solidFill>
              </a:rPr>
              <a:t>относится к</a:t>
            </a:r>
            <a:endParaRPr lang="en" sz="2000" dirty="0">
              <a:solidFill>
                <a:schemeClr val="lt1"/>
              </a:solidFill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733286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8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18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3" name="Shape 673"/>
          <p:cNvSpPr txBox="1"/>
          <p:nvPr/>
        </p:nvSpPr>
        <p:spPr>
          <a:xfrm>
            <a:off x="733286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33286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5" name="Shape 675"/>
          <p:cNvSpPr txBox="1"/>
          <p:nvPr/>
        </p:nvSpPr>
        <p:spPr>
          <a:xfrm>
            <a:off x="733286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733286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7" name="Shape 677"/>
          <p:cNvSpPr txBox="1"/>
          <p:nvPr/>
        </p:nvSpPr>
        <p:spPr>
          <a:xfrm>
            <a:off x="733286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733286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4964904" y="3071563"/>
            <a:ext cx="2367964" cy="1285876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2193282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5361272" y="723899"/>
            <a:ext cx="1549667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2" name="Shape 682"/>
          <p:cNvSpPr txBox="1"/>
          <p:nvPr/>
        </p:nvSpPr>
        <p:spPr>
          <a:xfrm>
            <a:off x="5378058" y="1666874"/>
            <a:ext cx="84704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5374478" y="1366836"/>
            <a:ext cx="1229760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5378058" y="1993157"/>
            <a:ext cx="713482" cy="3169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5361272" y="1081086"/>
            <a:ext cx="1684421" cy="2928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" name="Shape 666"/>
          <p:cNvSpPr txBox="1"/>
          <p:nvPr/>
        </p:nvSpPr>
        <p:spPr>
          <a:xfrm>
            <a:off x="685503" y="873918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Терминология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База данных</a:t>
            </a:r>
            <a:r>
              <a:rPr lang="en" sz="20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содержит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множество таблиц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таблица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содержит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кортежи и атрибуты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ряд</a:t>
            </a:r>
            <a:r>
              <a:rPr lang="en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 полей, обычно представляющих «объект», например, человека или музыкальную композицию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колонка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поле</a:t>
            </a:r>
            <a:r>
              <a:rPr lang="en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—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один из множества возможных элементов данных, относящихся к объекту представленному строкой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7151572" y="529263"/>
            <a:ext cx="1742172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7151572" y="979319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151572" y="1407944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6" name="Shape 696"/>
          <p:cNvSpPr txBox="1"/>
          <p:nvPr/>
        </p:nvSpPr>
        <p:spPr>
          <a:xfrm>
            <a:off x="7151572" y="1850857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7151572" y="2265194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8" name="Shape 698"/>
          <p:cNvSpPr txBox="1"/>
          <p:nvPr/>
        </p:nvSpPr>
        <p:spPr>
          <a:xfrm>
            <a:off x="7151572" y="2708107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7151572" y="3136732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28818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2" name="Shape 702"/>
          <p:cNvSpPr txBox="1"/>
          <p:nvPr/>
        </p:nvSpPr>
        <p:spPr>
          <a:xfrm>
            <a:off x="1337913" y="514350"/>
            <a:ext cx="1869630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1337913" y="964406"/>
            <a:ext cx="1869629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337913" y="1393031"/>
            <a:ext cx="1869629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Жанр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7151572" y="3551069"/>
            <a:ext cx="1742172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05795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925304" y="3899135"/>
            <a:ext cx="2998589" cy="966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Именование внешнего ключа подобным способом (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1600" dirty="0">
                <a:solidFill>
                  <a:srgbClr val="FF40FF"/>
                </a:solidFill>
              </a:rPr>
              <a:t>—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распространенная практика</a:t>
            </a:r>
            <a:endParaRPr lang="en" sz="1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" name="Shape 680"/>
          <p:cNvSpPr txBox="1"/>
          <p:nvPr/>
        </p:nvSpPr>
        <p:spPr>
          <a:xfrm>
            <a:off x="1021556" y="2470843"/>
            <a:ext cx="2193282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1600" i="0" u="none" strike="noStrike" cap="none" dirty="0" smtClean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" sz="1600" i="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1600" i="0" u="none" strike="noStrike" cap="none" dirty="0" smtClean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" sz="1600" i="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  <a:endParaRPr lang="en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536755" y="3234397"/>
            <a:ext cx="2665521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Жанр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9" y="2829827"/>
            <a:ext cx="8385600" cy="192924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</a:t>
            </a:r>
            <a:r>
              <a:rPr lang="en" sz="1600" u="none" strike="noStrike" cap="none" dirty="0" smtClean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AUTOINCREMENT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385600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4" name="Shape 706"/>
          <p:cNvSpPr txBox="1"/>
          <p:nvPr/>
        </p:nvSpPr>
        <p:spPr>
          <a:xfrm>
            <a:off x="412039" y="356443"/>
            <a:ext cx="2966428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chemeClr val="accent5">
                    <a:lumMod val="90000"/>
                  </a:schemeClr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706"/>
          <p:cNvSpPr txBox="1"/>
          <p:nvPr/>
        </p:nvSpPr>
        <p:spPr>
          <a:xfrm>
            <a:off x="411115" y="2401202"/>
            <a:ext cx="3226723" cy="42862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2127960" y="3940592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6726115" y="471947"/>
            <a:ext cx="2177253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Исполнитель» в 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столбец «имя»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Led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AC/DC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189214" y="3931558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Shape 706"/>
          <p:cNvSpPr txBox="1"/>
          <p:nvPr/>
        </p:nvSpPr>
        <p:spPr>
          <a:xfrm>
            <a:off x="84683" y="3926383"/>
            <a:ext cx="1859619" cy="1063954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«Исполнитель» в столбец «имя» значений: «</a:t>
            </a:r>
            <a:r>
              <a:rPr lang="en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Led </a:t>
            </a:r>
            <a:r>
              <a:rPr lang="e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AC/DC</a:t>
            </a:r>
            <a:r>
              <a:rPr lang="ru-RU" sz="1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2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2392545" y="3939492"/>
            <a:ext cx="523547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76" y="141938"/>
            <a:ext cx="6376737" cy="39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6539393" y="298693"/>
            <a:ext cx="2177253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«Жанр» в столбец «имя»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Rock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Metal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1440410" y="4033837"/>
            <a:ext cx="7209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</a:t>
            </a: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49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06"/>
          <p:cNvSpPr txBox="1"/>
          <p:nvPr/>
        </p:nvSpPr>
        <p:spPr>
          <a:xfrm>
            <a:off x="5832909" y="625951"/>
            <a:ext cx="2935705" cy="151085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в таблицу «Альбом» в столбцы «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«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значений: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Made 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Who,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и «</a:t>
            </a:r>
            <a:r>
              <a:rPr lang="en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IV, </a:t>
            </a:r>
            <a:r>
              <a:rPr lang="en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 соответственно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u="none" strike="noStrike" cap="none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</a:t>
            </a:r>
            <a:r>
              <a:rPr lang="en" u="none" strike="noStrike" cap="none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values 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('Stairway', 5, 482,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6"/>
          <p:cNvSpPr txBox="1"/>
          <p:nvPr/>
        </p:nvSpPr>
        <p:spPr>
          <a:xfrm>
            <a:off x="6121667" y="836597"/>
            <a:ext cx="2791326" cy="204220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8000" tIns="10800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Вставка значений в таблицу «Композиция» в столбцы «</a:t>
            </a:r>
            <a:r>
              <a:rPr lang="en-US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r>
              <a:rPr lang="ru-RU" sz="1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», 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rating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count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«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» (Название/Рейтинг/Длина/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Счет/</a:t>
            </a:r>
            <a:r>
              <a:rPr lang="en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/</a:t>
            </a:r>
            <a:r>
              <a:rPr lang="en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genre_id</a:t>
            </a:r>
            <a:r>
              <a:rPr lang="ru-RU" sz="16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)</a:t>
            </a:r>
            <a:endParaRPr lang="en" sz="1600" u="none" strike="noStrike" cap="non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041" y="524719"/>
            <a:ext cx="6293495" cy="270293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представляет из себя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</a:t>
            </a:r>
            <a:r>
              <a:rPr lang="en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кортежей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одинаковыми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атрибутами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Кортеж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представляет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объект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информацию об объекте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Объекты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представляют собой физические объекты или концепции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описывается как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организованная в виде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строк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столбцов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Все данные, на которые</a:t>
            </a:r>
            <a:r>
              <a:rPr lang="en" sz="1600" u="sng" strike="noStrike" cap="none" dirty="0" smtClean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 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ссылается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атрибут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находятся в одном домене и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подчиняются одним и тем же ограничениям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ru-RU" sz="16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Википедия</a:t>
            </a:r>
            <a:r>
              <a:rPr lang="en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16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240131" y="524719"/>
            <a:ext cx="1406004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Атрибут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97279" y="1753534"/>
            <a:ext cx="1063933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Кортеж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350619" y="2906961"/>
            <a:ext cx="1274083" cy="245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Отношение</a:t>
            </a:r>
            <a:endParaRPr lang="ru-RU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435343" cy="3965976"/>
            <a:chOff x="1874508" y="1342967"/>
            <a:chExt cx="5946153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001377" y="4020862"/>
              <a:ext cx="1044054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Жанр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942320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16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Композиция</a:t>
              </a:r>
              <a:endParaRPr lang="en" sz="1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 оператора 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между таблицами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89" name="Shape 789"/>
          <p:cNvSpPr txBox="1"/>
          <p:nvPr/>
        </p:nvSpPr>
        <p:spPr>
          <a:xfrm>
            <a:off x="2248735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https://ru.wikipedia.org/wiki/Join_(SQL)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Мощь реляционных баз данных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lvl="0" indent="-254000">
              <a:spcBef>
                <a:spcPts val="0"/>
              </a:spcBef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Удаляя повторяющиеся данные и заменяя их ссылкой 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единственную копию оригинальных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мы создаем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сеть</a:t>
            </a:r>
            <a:r>
              <a:rPr lang="ru-RU" sz="2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информации, которую реляционная база данных может прочитать очень быстро, даже если речь идет об очень большом объеме данных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Когда нам нужны данные, часто они поступают из нескольких таблиц, связанных между собой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внешними ключами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Операция</a:t>
            </a:r>
            <a:r>
              <a:rPr lang="en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(соединение)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Являясь частью запроса, операция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связывает</a:t>
            </a:r>
            <a:r>
              <a:rPr lang="en-US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 из нескольких таблиц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Необходимо указать в операторе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использовать ключи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которые соединя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ют таблицы, используя </a:t>
            </a:r>
            <a:r>
              <a:rPr lang="ru-RU" sz="20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предложение </a:t>
            </a:r>
            <a:r>
              <a:rPr lang="en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1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Artist.name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18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111547" y="3916508"/>
            <a:ext cx="2561022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4217490" y="3893886"/>
            <a:ext cx="1893036" cy="8994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эти данные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7294812" cy="2584281"/>
            <a:chOff x="354439" y="264043"/>
            <a:chExt cx="794905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6521763" y="1335881"/>
              <a:ext cx="178173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20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Исполнитель</a:t>
              </a:r>
              <a:endPara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ru-RU" sz="2000" u="none" strike="noStrike" cap="none" dirty="0" smtClean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Альбом</a:t>
              </a:r>
              <a:endParaRPr lang="en" sz="20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792905" y="3816980"/>
            <a:ext cx="7722393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Artist.id,Artist.name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5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5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5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25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32255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800" dirty="0" smtClean="0">
                <a:solidFill>
                  <a:schemeClr val="lt1"/>
                </a:solidFill>
              </a:rPr>
              <a:t>Со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единение двух таблиц без предложения </a:t>
            </a:r>
            <a:r>
              <a:rPr lang="en" sz="1800" b="0" i="0" u="none" strike="noStrike" cap="none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выводит все возможные комбинации строк</a:t>
            </a:r>
            <a:endParaRPr lang="en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1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1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1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18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18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endParaRPr lang="en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07"/>
          <p:cNvSpPr txBox="1"/>
          <p:nvPr/>
        </p:nvSpPr>
        <p:spPr>
          <a:xfrm>
            <a:off x="1111547" y="3916508"/>
            <a:ext cx="2561022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1" name="Shape 808"/>
          <p:cNvSpPr txBox="1"/>
          <p:nvPr/>
        </p:nvSpPr>
        <p:spPr>
          <a:xfrm>
            <a:off x="4005734" y="3893886"/>
            <a:ext cx="1893036" cy="8994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эти данные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892968" y="609600"/>
            <a:ext cx="7350919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Artist.name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</a:t>
            </a:r>
            <a:r>
              <a:rPr lang="en" sz="24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" sz="24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Genre.name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en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en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Genre.id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Track.album_id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</a:t>
            </a:r>
            <a:r>
              <a:rPr lang="en" sz="24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4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Artist.id</a:t>
            </a:r>
            <a:endParaRPr lang="en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63071" y="2567275"/>
            <a:ext cx="1904704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Данные, которые мы хотим увидеть</a:t>
            </a:r>
            <a:endParaRPr lang="en" sz="1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8" name="Shape 858"/>
          <p:cNvSpPr txBox="1"/>
          <p:nvPr/>
        </p:nvSpPr>
        <p:spPr>
          <a:xfrm>
            <a:off x="6863868" y="314741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Таблицы, содержащие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эти данные</a:t>
            </a:r>
            <a:endParaRPr lang="en" sz="16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6963071" y="3828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1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 связаны таблицы</a:t>
            </a:r>
            <a:endParaRPr lang="en" sz="1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Таблицы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 </a:t>
              </a: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Отношения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Столбцы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 </a:t>
              </a: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Атрибуты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31392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Строки</a:t>
              </a:r>
              <a:r>
                <a:rPr lang="en" sz="1800" u="none" strike="noStrike" cap="none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 </a:t>
              </a: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ru-RU" sz="1800" dirty="0" smtClean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Кортежи</a:t>
              </a:r>
              <a:endParaRPr lang="en" sz="1800" u="none" strike="noStrike" cap="none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Отношения: многие ко многим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32057" y="512700"/>
            <a:ext cx="1707758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635267" y="1014412"/>
            <a:ext cx="1089947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881" name="Shape 881"/>
          <p:cNvCxnSpPr/>
          <p:nvPr/>
        </p:nvCxnSpPr>
        <p:spPr>
          <a:xfrm>
            <a:off x="1841036" y="1167109"/>
            <a:ext cx="3366231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2733576" y="592931"/>
            <a:ext cx="206065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Принадлежит к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Альбом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3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483870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endParaRPr lang="en" sz="20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3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3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483870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635268" y="2293143"/>
            <a:ext cx="2167280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</a:t>
            </a:r>
            <a:endParaRPr lang="en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Первичный ключ</a:t>
            </a:r>
            <a:endParaRPr lang="en" sz="20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Логический ключ</a:t>
            </a:r>
            <a:endParaRPr lang="en" sz="20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Внешний ключ</a:t>
            </a:r>
            <a:endParaRPr lang="en" sz="20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5" name="Shape 895"/>
          <p:cNvSpPr txBox="1"/>
          <p:nvPr/>
        </p:nvSpPr>
        <p:spPr>
          <a:xfrm>
            <a:off x="5341133" y="599475"/>
            <a:ext cx="1489606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Композиция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5599851" y="1542450"/>
            <a:ext cx="97217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Длина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7" name="Shape 897"/>
          <p:cNvSpPr txBox="1"/>
          <p:nvPr/>
        </p:nvSpPr>
        <p:spPr>
          <a:xfrm>
            <a:off x="5503130" y="1242412"/>
            <a:ext cx="1165612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Рейтинг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8" name="Shape 898"/>
          <p:cNvSpPr txBox="1"/>
          <p:nvPr/>
        </p:nvSpPr>
        <p:spPr>
          <a:xfrm>
            <a:off x="5563239" y="1854893"/>
            <a:ext cx="1045394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Счет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5395671" y="899512"/>
            <a:ext cx="1380530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6317753" y="3524725"/>
            <a:ext cx="80782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/wiki/One-to-many_(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236618" y="512700"/>
            <a:ext cx="1357312" cy="84087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Повторение</a:t>
            </a:r>
            <a:r>
              <a:rPr lang="en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 многим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Shape 904"/>
          <p:cNvSpPr txBox="1"/>
          <p:nvPr/>
        </p:nvSpPr>
        <p:spPr>
          <a:xfrm>
            <a:off x="4167739" y="1353575"/>
            <a:ext cx="963686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880"/>
          <p:cNvSpPr txBox="1"/>
          <p:nvPr/>
        </p:nvSpPr>
        <p:spPr>
          <a:xfrm>
            <a:off x="519443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98130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dirty="0" smtClean="0">
                <a:solidFill>
                  <a:schemeClr val="lt1"/>
                </a:solidFill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93149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5601903" y="1631425"/>
            <a:ext cx="78482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/wiki/One-to-many_(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Многие ко многим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303921"/>
            <a:ext cx="428767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Иногда нам бывает необходимо смоделировать отношения многие ко многим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Нам нужно добавить «соединяющую» таблицу, содержащую два внешних ключа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Обычно в таком случае не бывает отдельного первичного ключа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</a:t>
            </a:r>
            <a:r>
              <a:rPr lang="en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en.wikipedia.org/wiki/Many-to-many_(data_model)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444551" y="1282751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Книги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867772" y="1274803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Авторы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46444" y="2660966"/>
            <a:ext cx="655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Книги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80686" y="3006458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Авторы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43385" y="3988934"/>
            <a:ext cx="257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Таблица, связывающая</a:t>
            </a:r>
          </a:p>
          <a:p>
            <a:pPr lvl="0" algn="ctr">
              <a:buClr>
                <a:srgbClr val="FF00FF"/>
              </a:buClr>
              <a:buSzPct val="25000"/>
            </a:pPr>
            <a:r>
              <a:rPr lang="ru-RU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</a:t>
            </a: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аблицы «Книги» и «Автор» 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2118207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043294" y="596414"/>
            <a:ext cx="1734778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324468" y="642848"/>
            <a:ext cx="1172430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Курс</a:t>
            </a:r>
            <a:endParaRPr lang="en-US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648141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участвует в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Участник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6885589" y="2026443"/>
            <a:ext cx="2059367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1" name="Shape 941"/>
          <p:cNvSpPr txBox="1"/>
          <p:nvPr/>
        </p:nvSpPr>
        <p:spPr>
          <a:xfrm>
            <a:off x="6885589" y="2476500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6885589" y="2905125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 (</a:t>
            </a:r>
            <a:r>
              <a:rPr lang="en-US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3" name="Shape 943"/>
          <p:cNvSpPr txBox="1"/>
          <p:nvPr/>
        </p:nvSpPr>
        <p:spPr>
          <a:xfrm>
            <a:off x="6885589" y="3348037"/>
            <a:ext cx="2059367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095875" y="642848"/>
            <a:ext cx="1819398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Пользователь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6552428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663568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Имя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48" name="Shape 948"/>
          <p:cNvSpPr txBox="1"/>
          <p:nvPr/>
        </p:nvSpPr>
        <p:spPr>
          <a:xfrm>
            <a:off x="5378876" y="3156766"/>
            <a:ext cx="839044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 txBox="1"/>
          <p:nvPr/>
        </p:nvSpPr>
        <p:spPr>
          <a:xfrm>
            <a:off x="6095876" y="2905125"/>
            <a:ext cx="73484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 txBox="1"/>
          <p:nvPr/>
        </p:nvSpPr>
        <p:spPr>
          <a:xfrm>
            <a:off x="4995354" y="1135050"/>
            <a:ext cx="972395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88467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Курс</a:t>
            </a:r>
            <a:endParaRPr lang="en" sz="2300" u="none" strike="noStrike" cap="none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837503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Название</a:t>
            </a:r>
            <a:r>
              <a:rPr lang="en-US" sz="23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(title)</a:t>
            </a:r>
            <a:endParaRPr lang="en" sz="23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06" y="2690813"/>
            <a:ext cx="1672783" cy="23574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Один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Shape 958"/>
          <p:cNvSpPr txBox="1"/>
          <p:nvPr/>
        </p:nvSpPr>
        <p:spPr>
          <a:xfrm>
            <a:off x="2925344" y="2654775"/>
            <a:ext cx="888232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ru-RU" sz="16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endParaRPr lang="en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en.wikipedia.org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en-US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-to-many_(</a:t>
            </a:r>
            <a:r>
              <a:rPr lang="en" sz="1600" b="0" i="0" u="none" strike="noStrike" cap="none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data_model</a:t>
            </a:r>
            <a:r>
              <a:rPr lang="en" sz="1600" b="0" i="0" u="none" strike="noStrike" cap="none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524569" y="2952589"/>
            <a:ext cx="2105081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Начните с создания пустой базы данных</a:t>
            </a:r>
            <a:endParaRPr lang="en" sz="2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16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user_id</a:t>
            </a: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" sz="16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course_id</a:t>
            </a:r>
            <a:r>
              <a:rPr lang="en" sz="16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	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</a:t>
            </a:r>
            <a:r>
              <a:rPr lang="en" sz="1600" i="0" u="none" strike="noStrike" cap="none" dirty="0" err="1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user_id</a:t>
            </a: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" sz="1600" i="0" u="none" strike="noStrike" cap="none" dirty="0" err="1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course_id</a:t>
            </a:r>
            <a:r>
              <a:rPr lang="en" sz="1600" i="0" u="none" strike="noStrike" cap="none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5851" y="168712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«Пользователь»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45851" y="1649400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«Курс»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5851" y="2862183"/>
            <a:ext cx="35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ru-RU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Создаем таблицу «Участник»</a:t>
            </a:r>
            <a:endParaRPr lang="en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0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Добавление Пользователей и Курсов</a:t>
            </a:r>
            <a:endParaRPr lang="en" sz="3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jane@tsugi.org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ed@tsugi.org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sue@tsugi.org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00" b="1" i="0" u="none" strike="noStrike" cap="none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course_id</a:t>
            </a:r>
            <a:r>
              <a:rPr lang="en" sz="1600" b="1" i="0" u="none" strike="noStrike" cap="none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lvl="0">
              <a:buClr>
                <a:srgbClr val="FFFF00"/>
              </a:buClr>
              <a:buSzPct val="25000"/>
            </a:pPr>
            <a:r>
              <a:rPr lang="en" sz="4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en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0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Язык структурированных запросов </a:t>
            </a:r>
            <a:r>
              <a:rPr lang="ru-RU" sz="2000" dirty="0" smtClean="0">
                <a:solidFill>
                  <a:schemeClr val="bg1"/>
                </a:solidFill>
              </a:rPr>
              <a:t>—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язык команд, при помощи которых мы работаем с базой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данных.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данные 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также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Вставить</a:t>
            </a: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Выбрать данные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Обновить данные</a:t>
            </a:r>
            <a:endParaRPr lang="en" sz="20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en-US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Удалить данные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https://ru.wikipedia.org/wiki/SQL</a:t>
            </a:r>
            <a:endParaRPr lang="en" sz="2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Member.role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</a:t>
            </a:r>
            <a:endParaRPr lang="en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=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User.id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en-US" sz="1600" u="none" strike="noStrike" cap="none" dirty="0" smtClean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 err="1" smtClean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</a:t>
            </a:r>
            <a:r>
              <a:rPr lang="en" sz="1600" u="none" strike="noStrike" cap="none" dirty="0" smtClean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= 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Course.id</a:t>
            </a:r>
            <a:endParaRPr lang="en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en" sz="1600" u="none" strike="noStrike" cap="none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Member.role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DESC, </a:t>
            </a:r>
            <a:r>
              <a:rPr lang="en" sz="1600" u="none" strike="noStrike" cap="none" dirty="0" err="1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Сложность обеспечивает скорость</a:t>
            </a:r>
            <a:endParaRPr lang="en" sz="3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440544" y="1464468"/>
            <a:ext cx="8262913" cy="33770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Сложность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делает высокую скорость возможной </a:t>
            </a:r>
            <a:r>
              <a:rPr lang="ru-RU" sz="19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позволяет быстро получать результаты по мере роста объема данных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 счет </a:t>
            </a:r>
            <a:r>
              <a:rPr lang="ru-RU" sz="19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ормализации данных и связывания их при помощи целочисленных ключей</a:t>
            </a:r>
            <a:r>
              <a:rPr lang="ru-RU" sz="19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общий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объем данных</a:t>
            </a:r>
            <a:r>
              <a:rPr lang="ru-RU" sz="1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который приходится </a:t>
            </a:r>
            <a:r>
              <a:rPr lang="ru-RU" sz="19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сканировать</a:t>
            </a:r>
            <a:r>
              <a:rPr lang="en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реляционной базе данных, становится гораздо меньше, по сравнению с ситуацией, когда данные хранятся в одной «плоской» таблице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Своеобразный </a:t>
            </a:r>
            <a:r>
              <a:rPr lang="ru-RU" sz="19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компромисс</a:t>
            </a:r>
            <a:r>
              <a:rPr lang="ru-RU" sz="19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ru-RU" sz="19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потратьте время на проектирование вашей базы данных, чтобы она продолжала работать быстро, когда ваше приложение станет успешным</a:t>
            </a:r>
            <a:endParaRPr lang="en" sz="19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Дополнительные темы по </a:t>
            </a:r>
            <a:r>
              <a:rPr lang="en-US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en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20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Индексы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повышают производительность для таких вещей, как строковые поля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20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Ограничения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целостности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может быть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NULL</a:t>
            </a:r>
            <a:r>
              <a:rPr lang="en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т.д.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20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Транзакции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позволяют группировать 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2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-операции</a:t>
            </a:r>
            <a:r>
              <a:rPr lang="en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выполнять их как едину</a:t>
            </a:r>
            <a:r>
              <a:rPr lang="ru-RU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</a:t>
            </a:r>
            <a:r>
              <a:rPr lang="ru-RU" sz="2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логическую единицу</a:t>
            </a:r>
            <a:endParaRPr lang="en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43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Резюме</a:t>
            </a:r>
            <a:endParaRPr lang="en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327260" y="1428692"/>
            <a:ext cx="8556858" cy="357917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Реляционные базы данных позволяют </a:t>
            </a:r>
            <a:r>
              <a:rPr lang="ru-RU" sz="17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масштабировать</a:t>
            </a:r>
            <a:r>
              <a:rPr lang="en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базы данных до очень большого объема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Ключевая идея </a:t>
            </a:r>
            <a:r>
              <a:rPr lang="ru-RU" sz="1700" dirty="0">
                <a:solidFill>
                  <a:schemeClr val="bg1"/>
                </a:solidFill>
              </a:rPr>
              <a:t>—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хранить только </a:t>
            </a:r>
            <a:r>
              <a:rPr lang="ru-RU" sz="17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одну копию каждого элемента данных</a:t>
            </a:r>
            <a:r>
              <a:rPr lang="en" sz="17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использовать связи и соединения для того, чтобы ссылаться на данные из разных мест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 позволяет значительно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сократить</a:t>
            </a:r>
            <a:r>
              <a:rPr lang="en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объем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данных, которые </a:t>
            </a:r>
            <a:r>
              <a:rPr lang="ru-RU" sz="17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необходимо прочитать 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 выполнении сложных операций с большими объемами данных</a:t>
            </a:r>
            <a:endParaRPr lang="en" sz="1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lvl="0" indent="-254000">
              <a:spcBef>
                <a:spcPts val="2500"/>
              </a:spcBef>
              <a:spcAft>
                <a:spcPts val="600"/>
              </a:spcAft>
            </a:pP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Проектирование баз данных и написание </a:t>
            </a:r>
            <a:r>
              <a:rPr lang="en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-запросов </a:t>
            </a:r>
            <a:r>
              <a:rPr lang="ru-RU" sz="1700" dirty="0" smtClean="0">
                <a:solidFill>
                  <a:schemeClr val="bg1"/>
                </a:solidFill>
              </a:rPr>
              <a:t>—</a:t>
            </a:r>
            <a:r>
              <a:rPr lang="ru-RU" sz="1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своего рода </a:t>
            </a:r>
            <a:r>
              <a:rPr lang="ru-RU" sz="17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искусство</a:t>
            </a:r>
            <a:endParaRPr lang="en" sz="17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>
            <a:spLocks noGrp="1"/>
          </p:cNvSpPr>
          <p:nvPr>
            <p:ph type="title" idx="4294967295"/>
          </p:nvPr>
        </p:nvSpPr>
        <p:spPr>
          <a:xfrm>
            <a:off x="822766" y="633178"/>
            <a:ext cx="6994683" cy="47621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>
            <a:noAutofit/>
          </a:bodyPr>
          <a:lstStyle/>
          <a:p>
            <a:pPr lvl="0">
              <a:buClr>
                <a:srgbClr val="00FF00"/>
              </a:buClr>
              <a:buSzPct val="25000"/>
            </a:pPr>
            <a:r>
              <a:rPr lang="ru-RU" sz="2000" dirty="0">
                <a:solidFill>
                  <a:srgbClr val="FFFF00"/>
                </a:solidFill>
              </a:rPr>
              <a:t>Авторы </a:t>
            </a:r>
            <a:r>
              <a:rPr lang="en-US" sz="2000" dirty="0">
                <a:solidFill>
                  <a:srgbClr val="FFFF00"/>
                </a:solidFill>
              </a:rPr>
              <a:t> / </a:t>
            </a:r>
            <a:r>
              <a:rPr lang="ru-RU" sz="2000" dirty="0">
                <a:solidFill>
                  <a:srgbClr val="FFFF00"/>
                </a:solidFill>
              </a:rPr>
              <a:t>Благодарности</a:t>
            </a:r>
            <a:endParaRPr lang="en" sz="2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678431" y="1234420"/>
            <a:ext cx="3823705" cy="3251855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>
            <a:noAutofit/>
          </a:bodyPr>
          <a:lstStyle/>
          <a:p>
            <a:pPr lvl="0"/>
            <a:r>
              <a:rPr lang="en-US" sz="1000" dirty="0">
                <a:solidFill>
                  <a:srgbClr val="FFFFFF"/>
                </a:solidFill>
              </a:rPr>
              <a:t>… Insert new Contributors and Translations here</a:t>
            </a:r>
            <a:endParaRPr lang="ru-RU" sz="1000" dirty="0">
              <a:solidFill>
                <a:srgbClr val="FFFFFF"/>
              </a:solidFill>
            </a:endParaRPr>
          </a:p>
          <a:p>
            <a:pPr lvl="0"/>
            <a:r>
              <a:rPr lang="ru-RU" sz="1000" dirty="0">
                <a:solidFill>
                  <a:srgbClr val="FFFFFF"/>
                </a:solidFill>
              </a:rPr>
              <a:t>Авторские права на эти слайды принадлежат  Чарльзу Р. Северансу (</a:t>
            </a:r>
            <a:r>
              <a:rPr lang="ru-RU" sz="10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ru-RU" sz="1000" dirty="0">
                <a:solidFill>
                  <a:srgbClr val="FFFFFF"/>
                </a:solidFill>
              </a:rPr>
              <a:t>) , 2010 г., Школе Информации Мичиганского Университета  и </a:t>
            </a:r>
            <a:r>
              <a:rPr lang="en-US" sz="10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ru-RU" sz="1000" dirty="0">
                <a:solidFill>
                  <a:srgbClr val="FFFFFF"/>
                </a:solidFill>
              </a:rPr>
              <a:t> , и доступны по лицензии </a:t>
            </a:r>
            <a:r>
              <a:rPr lang="ru-RU" sz="1000" dirty="0" err="1">
                <a:solidFill>
                  <a:srgbClr val="FFFFFF"/>
                </a:solidFill>
              </a:rPr>
              <a:t>Creative</a:t>
            </a:r>
            <a:r>
              <a:rPr lang="ru-RU" sz="1000" dirty="0">
                <a:solidFill>
                  <a:srgbClr val="FFFFFF"/>
                </a:solidFill>
              </a:rPr>
              <a:t> </a:t>
            </a:r>
            <a:r>
              <a:rPr lang="ru-RU" sz="1000" dirty="0" err="1">
                <a:solidFill>
                  <a:srgbClr val="FFFFFF"/>
                </a:solidFill>
              </a:rPr>
              <a:t>Commons</a:t>
            </a:r>
            <a:r>
              <a:rPr lang="ru-RU" sz="1000" dirty="0">
                <a:solidFill>
                  <a:srgbClr val="FFFFFF"/>
                </a:solidFill>
              </a:rPr>
              <a:t> </a:t>
            </a:r>
            <a:r>
              <a:rPr lang="ru-RU" sz="1000" dirty="0" err="1">
                <a:solidFill>
                  <a:srgbClr val="FFFFFF"/>
                </a:solidFill>
              </a:rPr>
              <a:t>Attribution</a:t>
            </a:r>
            <a:r>
              <a:rPr lang="ru-RU" sz="1000" dirty="0">
                <a:solidFill>
                  <a:srgbClr val="FFFFFF"/>
                </a:solidFill>
              </a:rPr>
              <a:t> 4.0 </a:t>
            </a:r>
            <a:r>
              <a:rPr lang="ru-RU" sz="1000" dirty="0" err="1">
                <a:solidFill>
                  <a:srgbClr val="FFFFFF"/>
                </a:solidFill>
              </a:rPr>
              <a:t>License</a:t>
            </a:r>
            <a:r>
              <a:rPr lang="ru-RU" sz="1000" dirty="0">
                <a:solidFill>
                  <a:srgbClr val="FFFFFF"/>
                </a:solidFill>
              </a:rPr>
              <a:t>. Пожалуйста, сохраняйте этот слайд во всех копиях этого документа, в соответствии с требованиями Лицензии. Если вы внесли изменения, добавьте свое имя или организацию в список участников на этой странице.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/>
            <a:r>
              <a:rPr lang="ru-RU" sz="1000" dirty="0">
                <a:solidFill>
                  <a:srgbClr val="FFFFFF"/>
                </a:solidFill>
              </a:rPr>
              <a:t>Исходная разработка:  Чарльз Северанс, Школа Информации Мичиганского Университета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>
              <a:buClr>
                <a:schemeClr val="dk2"/>
              </a:buClr>
              <a:buSzPct val="61111"/>
            </a:pPr>
            <a:r>
              <a:rPr lang="ru-RU" sz="1000" dirty="0">
                <a:solidFill>
                  <a:schemeClr val="lt1"/>
                </a:solidFill>
              </a:rPr>
              <a:t>… Добавьте сюда новых авторов и переводчиков</a:t>
            </a:r>
          </a:p>
          <a:p>
            <a:pPr lvl="0"/>
            <a:endParaRPr lang="ru-RU" sz="1000" dirty="0">
              <a:solidFill>
                <a:srgbClr val="FFFFFF"/>
              </a:solidFill>
            </a:endParaRPr>
          </a:p>
          <a:p>
            <a:pPr lvl="0"/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6318" y="532940"/>
            <a:ext cx="576449" cy="5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17449" y="633178"/>
            <a:ext cx="1107336" cy="37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 txBox="1"/>
          <p:nvPr/>
        </p:nvSpPr>
        <p:spPr>
          <a:xfrm>
            <a:off x="4896225" y="1307812"/>
            <a:ext cx="3823705" cy="3111788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23675</TotalTime>
  <Words>2865</Words>
  <Application>Microsoft Office PowerPoint</Application>
  <PresentationFormat>Экран (16:9)</PresentationFormat>
  <Paragraphs>516</Paragraphs>
  <Slides>96</Slides>
  <Notes>92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97" baseType="lpstr">
      <vt:lpstr>Title &amp; Subtitle</vt:lpstr>
      <vt:lpstr>Реляционные базы данных и SQLite</vt:lpstr>
      <vt:lpstr>SQLite Browser</vt:lpstr>
      <vt:lpstr>Презентация PowerPoint</vt:lpstr>
      <vt:lpstr>Произвольный доступ</vt:lpstr>
      <vt:lpstr>Реляционные базы данных</vt:lpstr>
      <vt:lpstr>Терминология</vt:lpstr>
      <vt:lpstr>Презентация PowerPoint</vt:lpstr>
      <vt:lpstr>Презентация PowerPoint</vt:lpstr>
      <vt:lpstr>SQL</vt:lpstr>
      <vt:lpstr>Презентация PowerPoint</vt:lpstr>
      <vt:lpstr>Веб-приложения и Базы данных</vt:lpstr>
      <vt:lpstr>Презентация PowerPoint</vt:lpstr>
      <vt:lpstr>Администратор баз данных</vt:lpstr>
      <vt:lpstr>Модель базы данных</vt:lpstr>
      <vt:lpstr>Распространенные СУБД</vt:lpstr>
      <vt:lpstr>SQLite используется множеством приложений</vt:lpstr>
      <vt:lpstr>Браузер SQLite</vt:lpstr>
      <vt:lpstr>Презентация PowerPoint</vt:lpstr>
      <vt:lpstr>Создадим базу данных</vt:lpstr>
      <vt:lpstr>Начнем с простого: создадим таблицу</vt:lpstr>
      <vt:lpstr>Презентация PowerPoint</vt:lpstr>
      <vt:lpstr>Презентация PowerPoint</vt:lpstr>
      <vt:lpstr>SQL</vt:lpstr>
      <vt:lpstr>SQL: Insert</vt:lpstr>
      <vt:lpstr>Презентация PowerPoint</vt:lpstr>
      <vt:lpstr>Презентация PowerPoint</vt:lpstr>
      <vt:lpstr>SQL: Delete</vt:lpstr>
      <vt:lpstr>Презентация PowerPoint</vt:lpstr>
      <vt:lpstr>Презентация PowerPoint</vt:lpstr>
      <vt:lpstr>SQL: Update</vt:lpstr>
      <vt:lpstr>Презентация PowerPoint</vt:lpstr>
      <vt:lpstr>Презентация PowerPoint</vt:lpstr>
      <vt:lpstr>Выборка данных: Select</vt:lpstr>
      <vt:lpstr>Презентация PowerPoint</vt:lpstr>
      <vt:lpstr>Презентация PowerPoint</vt:lpstr>
      <vt:lpstr>Сортировка с помощью ORDER BY</vt:lpstr>
      <vt:lpstr>Презентация PowerPoint</vt:lpstr>
      <vt:lpstr>SQL: краткое резюме</vt:lpstr>
      <vt:lpstr>Не слишком увлекательно (пока)</vt:lpstr>
      <vt:lpstr>Сложные модели данных и отношения в них</vt:lpstr>
      <vt:lpstr>Проектирование баз данных</vt:lpstr>
      <vt:lpstr>Презентация PowerPoint</vt:lpstr>
      <vt:lpstr>Презентация PowerPoint</vt:lpstr>
      <vt:lpstr>Построение модели данных</vt:lpstr>
      <vt:lpstr>Презентация PowerPoint</vt:lpstr>
      <vt:lpstr>Для каждой единицы информации…</vt:lpstr>
      <vt:lpstr>Презентация PowerPoint</vt:lpstr>
      <vt:lpstr>Презентация PowerPoint</vt:lpstr>
      <vt:lpstr>Презентация PowerPoint</vt:lpstr>
      <vt:lpstr>Представление отношений в базе данных</vt:lpstr>
      <vt:lpstr>Нормализация базы данных (3НФ)</vt:lpstr>
      <vt:lpstr>Презентация PowerPoint</vt:lpstr>
      <vt:lpstr>Использование целочисленных ссылок</vt:lpstr>
      <vt:lpstr>Три вида ключей</vt:lpstr>
      <vt:lpstr>Правила для ключей</vt:lpstr>
      <vt:lpstr>Внешние ключи</vt:lpstr>
      <vt:lpstr>Установление отношений  (в таблицах)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Использование оператора Join между таблицами</vt:lpstr>
      <vt:lpstr>Мощь реляционных баз данных</vt:lpstr>
      <vt:lpstr>Операция JOIN (соединение)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Отношения: многие ко многим</vt:lpstr>
      <vt:lpstr>Презентация PowerPoint</vt:lpstr>
      <vt:lpstr>Презентация PowerPoint</vt:lpstr>
      <vt:lpstr>Многие ко многим</vt:lpstr>
      <vt:lpstr>Презентация PowerPoint</vt:lpstr>
      <vt:lpstr>Начните с создания пустой базы данных</vt:lpstr>
      <vt:lpstr>Презентация PowerPoint</vt:lpstr>
      <vt:lpstr>Добавление Пользователей и Курсов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Сложность обеспечивает скорость</vt:lpstr>
      <vt:lpstr>Дополнительные темы по SQL</vt:lpstr>
      <vt:lpstr>Резюме</vt:lpstr>
      <vt:lpstr>Авторы  / Благодарности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Databases and SQLite</dc:title>
  <cp:lastModifiedBy>Vita</cp:lastModifiedBy>
  <cp:revision>301</cp:revision>
  <dcterms:modified xsi:type="dcterms:W3CDTF">2021-05-05T14:57:39Z</dcterms:modified>
</cp:coreProperties>
</file>